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8"/>
  </p:notesMasterIdLst>
  <p:handoutMasterIdLst>
    <p:handoutMasterId r:id="rId29"/>
  </p:handoutMasterIdLst>
  <p:sldIdLst>
    <p:sldId id="256" r:id="rId2"/>
    <p:sldId id="384" r:id="rId3"/>
    <p:sldId id="261" r:id="rId4"/>
    <p:sldId id="359" r:id="rId5"/>
    <p:sldId id="263" r:id="rId6"/>
    <p:sldId id="371" r:id="rId7"/>
    <p:sldId id="267" r:id="rId8"/>
    <p:sldId id="385" r:id="rId9"/>
    <p:sldId id="372" r:id="rId10"/>
    <p:sldId id="360" r:id="rId11"/>
    <p:sldId id="276" r:id="rId12"/>
    <p:sldId id="369" r:id="rId13"/>
    <p:sldId id="366" r:id="rId14"/>
    <p:sldId id="386" r:id="rId15"/>
    <p:sldId id="373" r:id="rId16"/>
    <p:sldId id="374" r:id="rId17"/>
    <p:sldId id="375" r:id="rId18"/>
    <p:sldId id="376" r:id="rId19"/>
    <p:sldId id="381" r:id="rId20"/>
    <p:sldId id="378" r:id="rId21"/>
    <p:sldId id="377" r:id="rId22"/>
    <p:sldId id="367" r:id="rId23"/>
    <p:sldId id="264" r:id="rId24"/>
    <p:sldId id="362" r:id="rId25"/>
    <p:sldId id="274" r:id="rId26"/>
    <p:sldId id="34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04"/>
    <p:restoredTop sz="86501"/>
  </p:normalViewPr>
  <p:slideViewPr>
    <p:cSldViewPr snapToGrid="0" snapToObjects="1">
      <p:cViewPr varScale="1">
        <p:scale>
          <a:sx n="155" d="100"/>
          <a:sy n="155" d="100"/>
        </p:scale>
        <p:origin x="200" y="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8856cd2d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128856cd2d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data-transfer.html#rclon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command_line_data_transfer_prime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-rmacc.rc.colorado.edu/" TargetMode="External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urc.readthedocs.io/en/latest/compute/data-transfer.html?highlight=Globus#globus-transfer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lobus.org/how-to/share-files/" TargetMode="External"/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earchComputing/command_line_data_transfer_prim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compute/filesystems.html#file-permissions-ownership-and-group-membership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amc-access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31" y="4828618"/>
            <a:ext cx="7315201" cy="1212153"/>
          </a:xfrm>
          <a:effectLst/>
        </p:spPr>
        <p:txBody>
          <a:bodyPr>
            <a:normAutofit/>
          </a:bodyPr>
          <a:lstStyle/>
          <a:p>
            <a:r>
              <a:rPr lang="en-US" sz="4000" dirty="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Command Line Data Transfer on CURC Resources</a:t>
            </a:r>
            <a:endParaRPr lang="en-US" sz="40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286717" y="2386999"/>
            <a:ext cx="8815792" cy="4687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305452" y="2374505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295072" y="2765308"/>
            <a:ext cx="1777171" cy="48551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29654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3150195" y="238770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152306" y="2759768"/>
            <a:ext cx="1764679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2147670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5856870" y="2411124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4858982" y="2776208"/>
            <a:ext cx="1895843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4860230" y="2868653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10102509" y="2435251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9248277" y="2763717"/>
            <a:ext cx="1670991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306957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10115000" y="3236742"/>
            <a:ext cx="0" cy="229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 flipV="1">
            <a:off x="9031486" y="3459955"/>
            <a:ext cx="2110011" cy="124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9047291" y="3462866"/>
            <a:ext cx="0" cy="4511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874517" y="3618590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7844735" y="3668846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1110271" y="3462865"/>
            <a:ext cx="0" cy="43211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981217" y="3624582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9949730" y="3685470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305452" y="3228743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295072" y="3613301"/>
            <a:ext cx="1777172" cy="49800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3141335" y="3238916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149691" y="3610982"/>
            <a:ext cx="1758434" cy="49176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2151265" y="367638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279824" y="3667232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9017113" y="4104108"/>
            <a:ext cx="0" cy="43843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 flipH="1">
            <a:off x="11142549" y="4085371"/>
            <a:ext cx="2" cy="35099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873564" y="4421424"/>
            <a:ext cx="1945810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855888" y="4477312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980264" y="4427416"/>
            <a:ext cx="1939564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9963302" y="4487565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</p:cNvCxnSpPr>
          <p:nvPr/>
        </p:nvCxnSpPr>
        <p:spPr>
          <a:xfrm flipH="1" flipV="1">
            <a:off x="1183658" y="4111310"/>
            <a:ext cx="958535" cy="5173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1386440" y="4631927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EFDBBFD-0FEC-212B-0874-AA34AC0D4F33}"/>
              </a:ext>
            </a:extLst>
          </p:cNvPr>
          <p:cNvSpPr/>
          <p:nvPr/>
        </p:nvSpPr>
        <p:spPr>
          <a:xfrm>
            <a:off x="4971408" y="3629928"/>
            <a:ext cx="1783417" cy="46678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55E3EB-3444-C9FC-63F2-ED02E82F941E}"/>
              </a:ext>
            </a:extLst>
          </p:cNvPr>
          <p:cNvSpPr txBox="1"/>
          <p:nvPr/>
        </p:nvSpPr>
        <p:spPr>
          <a:xfrm>
            <a:off x="5341148" y="3676091"/>
            <a:ext cx="103598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/alpine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1AA0B0D-FC57-DAFD-141F-814D809B68B5}"/>
              </a:ext>
            </a:extLst>
          </p:cNvPr>
          <p:cNvCxnSpPr>
            <a:cxnSpLocks/>
          </p:cNvCxnSpPr>
          <p:nvPr/>
        </p:nvCxnSpPr>
        <p:spPr>
          <a:xfrm>
            <a:off x="5856870" y="4103854"/>
            <a:ext cx="0" cy="35029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6591873-F670-BB5F-7E88-8E4AC2943699}"/>
              </a:ext>
            </a:extLst>
          </p:cNvPr>
          <p:cNvSpPr/>
          <p:nvPr/>
        </p:nvSpPr>
        <p:spPr>
          <a:xfrm>
            <a:off x="4884050" y="4454147"/>
            <a:ext cx="1789663" cy="46678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EAD62C5-B8FF-C8FE-5BE1-8D7F382B9522}"/>
              </a:ext>
            </a:extLst>
          </p:cNvPr>
          <p:cNvSpPr txBox="1"/>
          <p:nvPr/>
        </p:nvSpPr>
        <p:spPr>
          <a:xfrm>
            <a:off x="4910607" y="4513303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2468B2-6189-0426-9936-8271E9441B7A}"/>
              </a:ext>
            </a:extLst>
          </p:cNvPr>
          <p:cNvCxnSpPr>
            <a:cxnSpLocks/>
          </p:cNvCxnSpPr>
          <p:nvPr/>
        </p:nvCxnSpPr>
        <p:spPr>
          <a:xfrm>
            <a:off x="5844671" y="324397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30"/>
            <a:ext cx="10515600" cy="458932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Change directories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List contents of a directory</a:t>
            </a:r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2" y="237414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2" y="3694092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497852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CD0E-1751-5A88-9E76-C452883D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endpoints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F2FD-86C7-F068-19B4-4AB48A365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8934"/>
            <a:ext cx="10515600" cy="416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u="sng" dirty="0">
                <a:latin typeface="Helvetica"/>
                <a:cs typeface="Helvetica"/>
              </a:rPr>
              <a:t>Endpoint </a:t>
            </a:r>
            <a:r>
              <a:rPr lang="en-US" dirty="0">
                <a:latin typeface="Helvetica"/>
                <a:cs typeface="Helvetica"/>
              </a:rPr>
              <a:t>– one of the two file transfer locations i.e., it is either the source or the destination we want to copy data from or to. </a:t>
            </a:r>
          </a:p>
          <a:p>
            <a:pPr marL="0" indent="0">
              <a:spcBef>
                <a:spcPts val="400"/>
              </a:spcBef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spcBef>
                <a:spcPts val="400"/>
              </a:spcBef>
            </a:pPr>
            <a:r>
              <a:rPr lang="en-US" dirty="0">
                <a:latin typeface="Helvetica"/>
                <a:cs typeface="Helvetica"/>
              </a:rPr>
              <a:t>For data on RC resources, we have two endpoints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login* </a:t>
            </a:r>
            <a:r>
              <a:rPr lang="en-US" dirty="0">
                <a:latin typeface="Helvetica"/>
                <a:cs typeface="Helvetica"/>
              </a:rPr>
              <a:t>nodes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Helvetica"/>
                <a:cs typeface="Helvetica"/>
              </a:rPr>
              <a:t>Only use for small (less than 5GB) transfers!!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 dirty="0">
                <a:latin typeface="Helvetica"/>
                <a:cs typeface="Helvetica"/>
              </a:rPr>
              <a:t>Data transfer nodes (DTNs)</a:t>
            </a:r>
          </a:p>
          <a:p>
            <a:pPr lvl="2"/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C3C23-145A-D6F8-3D9C-127CCA14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9C3E0-3EAF-2A2F-44B3-64B920CE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27EDE-6193-2A40-D5E8-CCFE158B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204BD-83FD-212C-967F-4073DF7E3E67}"/>
              </a:ext>
            </a:extLst>
          </p:cNvPr>
          <p:cNvSpPr txBox="1"/>
          <p:nvPr/>
        </p:nvSpPr>
        <p:spPr>
          <a:xfrm>
            <a:off x="1613312" y="3773929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16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16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E4C67B-A33C-7183-FC63-5F2BC91E4C19}"/>
              </a:ext>
            </a:extLst>
          </p:cNvPr>
          <p:cNvSpPr txBox="1"/>
          <p:nvPr/>
        </p:nvSpPr>
        <p:spPr>
          <a:xfrm>
            <a:off x="1613312" y="4915288"/>
            <a:ext cx="4747727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16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@dtn23.rc.colorado.edu</a:t>
            </a:r>
          </a:p>
        </p:txBody>
      </p:sp>
    </p:spTree>
    <p:extLst>
      <p:ext uri="{BB962C8B-B14F-4D97-AF65-F5344CB8AC3E}">
        <p14:creationId xmlns:p14="http://schemas.microsoft.com/office/powerpoint/2010/main" val="407953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RC Data transfer nodes (DTNs)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7430"/>
            <a:ext cx="9803296" cy="4156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 dirty="0">
                <a:latin typeface="Helvetica"/>
                <a:cs typeface="Helvetica"/>
              </a:rPr>
              <a:t>Command line use of DTNs is only available if you are on an approved VPN or campus network</a:t>
            </a:r>
          </a:p>
          <a:p>
            <a:r>
              <a:rPr lang="en-US" dirty="0">
                <a:latin typeface="Helvetica"/>
                <a:cs typeface="Helvetica"/>
              </a:rPr>
              <a:t>Dedicated nodes for transferring data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Faster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More stable transfers</a:t>
            </a:r>
          </a:p>
          <a:p>
            <a:r>
              <a:rPr lang="en-US" dirty="0">
                <a:latin typeface="Helvetica"/>
                <a:cs typeface="Helvetica"/>
              </a:rPr>
              <a:t>Suitable for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Large and frequent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Automated (</a:t>
            </a:r>
            <a:r>
              <a:rPr lang="en-US" dirty="0" err="1">
                <a:latin typeface="Helvetica"/>
                <a:cs typeface="Helvetica"/>
              </a:rPr>
              <a:t>passwordless</a:t>
            </a:r>
            <a:r>
              <a:rPr lang="en-US" dirty="0">
                <a:latin typeface="Helvetica"/>
                <a:cs typeface="Helvetica"/>
              </a:rPr>
              <a:t>) transfers for AMC and UCB</a:t>
            </a:r>
          </a:p>
          <a:p>
            <a:r>
              <a:rPr lang="en-US" dirty="0">
                <a:latin typeface="Helvetica"/>
                <a:cs typeface="Helvetica"/>
              </a:rPr>
              <a:t>User who can SSH will be able to SSH into the DTNs</a:t>
            </a:r>
          </a:p>
          <a:p>
            <a:pPr lvl="1"/>
            <a:r>
              <a:rPr lang="en-US" dirty="0">
                <a:cs typeface="Helvetica"/>
              </a:rPr>
              <a:t>This functionality is currently in development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4E99-10A1-4143-129A-B13775FB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endpoint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53F70-9EA9-532E-DD94-5F42881D2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086" y="2199974"/>
            <a:ext cx="10793627" cy="2458051"/>
          </a:xfrm>
        </p:spPr>
        <p:txBody>
          <a:bodyPr>
            <a:normAutofit/>
          </a:bodyPr>
          <a:lstStyle/>
          <a:p>
            <a:r>
              <a:rPr lang="en-US" sz="3600" dirty="0"/>
              <a:t>If your workflow allows for it, always use the DTNs!</a:t>
            </a:r>
          </a:p>
          <a:p>
            <a:pPr lvl="1"/>
            <a:r>
              <a:rPr lang="en-US" sz="3200" dirty="0"/>
              <a:t>If what you are wanting to do is not available, please let us know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446F8-7FFE-14A0-3BD4-E5155AA95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E2788-E4BF-8FA5-F3C6-F5E45D7D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A58A4-CC92-27C0-0116-BD4B4A4F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52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SCP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017"/>
            <a:ext cx="10515600" cy="43587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SCP (Secure Copy Protocol) is a command line tool to transfer files/directories to, from, or between remote locations.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Simple, but useful! </a:t>
            </a:r>
          </a:p>
          <a:p>
            <a:r>
              <a:rPr lang="en-US" dirty="0"/>
              <a:t>Copying a local file to RC resources using a login node: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Copying a directory from RC resources to local path via a DTN: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7AE99-CEA6-455F-F747-A5FA4A33F001}"/>
              </a:ext>
            </a:extLst>
          </p:cNvPr>
          <p:cNvSpPr txBox="1"/>
          <p:nvPr/>
        </p:nvSpPr>
        <p:spPr>
          <a:xfrm>
            <a:off x="1196808" y="3878396"/>
            <a:ext cx="80982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file1 &lt;username&gt;@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:&lt;remote-path&gt;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6DECD-0A7F-6100-C92A-3F6A2135524C}"/>
              </a:ext>
            </a:extLst>
          </p:cNvPr>
          <p:cNvSpPr txBox="1"/>
          <p:nvPr/>
        </p:nvSpPr>
        <p:spPr>
          <a:xfrm>
            <a:off x="1196808" y="5043317"/>
            <a:ext cx="974418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–r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&lt;username&gt;@dtn23.rc.colorado.edu:&lt;path-to-directory&gt;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&lt;local-path&gt;</a:t>
            </a:r>
            <a:r>
              <a:rPr lang="en-US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204349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5FB1D-78B1-64A7-4679-A51A873B8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option - 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1CC8B-9D28-0156-F6F6-DCF925FDF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009"/>
            <a:ext cx="10515600" cy="4566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SFTP (Secure File Transfer Protocol) a command line tool that is similar to SCP, but provides an SFTP session where both the local and remote filesystems are available</a:t>
            </a:r>
          </a:p>
          <a:p>
            <a:pPr marL="0" indent="0">
              <a:spcBef>
                <a:spcPts val="400"/>
              </a:spcBef>
              <a:buNone/>
            </a:pPr>
            <a:endParaRPr lang="en-US" dirty="0"/>
          </a:p>
          <a:p>
            <a:pPr>
              <a:spcBef>
                <a:spcPts val="400"/>
              </a:spcBef>
            </a:pPr>
            <a:r>
              <a:rPr lang="en-US" dirty="0"/>
              <a:t>Slightly more advanced than SCP </a:t>
            </a:r>
          </a:p>
          <a:p>
            <a:r>
              <a:rPr lang="en-US" dirty="0"/>
              <a:t>Useful for multiple file/directory transfers</a:t>
            </a:r>
          </a:p>
          <a:p>
            <a:r>
              <a:rPr lang="en-US" dirty="0"/>
              <a:t>Starting a SFTP session on a local machine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Regular commands often refer to the remote host and prefixing an “</a:t>
            </a:r>
            <a:r>
              <a:rPr lang="en-US" dirty="0">
                <a:latin typeface="Andale Mono" panose="020B0509000000000004" pitchFamily="49" charset="0"/>
              </a:rPr>
              <a:t>l</a:t>
            </a:r>
            <a:r>
              <a:rPr lang="en-US" dirty="0"/>
              <a:t>” refers to the local host</a:t>
            </a:r>
          </a:p>
          <a:p>
            <a:pPr lvl="1"/>
            <a:r>
              <a:rPr lang="en-US" sz="2200" dirty="0"/>
              <a:t>“put” -- </a:t>
            </a:r>
            <a:r>
              <a:rPr lang="en-US" sz="2200" dirty="0">
                <a:effectLst/>
              </a:rPr>
              <a:t>Copy a file from the local computer to the remote host</a:t>
            </a:r>
          </a:p>
          <a:p>
            <a:pPr lvl="1"/>
            <a:r>
              <a:rPr lang="en-US" sz="2200" dirty="0"/>
              <a:t>“get” -- Copy a file from the remote host to the local computer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0B956-D6E1-3A28-EDFA-5FC5AEEB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3F45-534D-D8A7-1A5F-1720C5F1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787E-5154-675F-ECF3-A1DC3381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977EF-AB27-7410-D475-095ADBF5ADE5}"/>
              </a:ext>
            </a:extLst>
          </p:cNvPr>
          <p:cNvSpPr txBox="1"/>
          <p:nvPr/>
        </p:nvSpPr>
        <p:spPr>
          <a:xfrm>
            <a:off x="1205516" y="4105219"/>
            <a:ext cx="577630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sftp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&lt;username&gt;@dtn23.rc.colorado.edu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879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E9E8-4635-4995-889E-84B50B62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Rsync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C689-98EC-0BA4-43D7-DE5736A1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5"/>
            <a:ext cx="10515600" cy="443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Rsync</a:t>
            </a:r>
            <a:r>
              <a:rPr lang="en-US" dirty="0"/>
              <a:t> (remote sync) a command line tool that offers remote and local file synchronization.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Only copies the portion of the files that have changed! </a:t>
            </a:r>
          </a:p>
          <a:p>
            <a:r>
              <a:rPr lang="en-US" sz="2000" dirty="0"/>
              <a:t>Already installed on most Linux distributions and macOS</a:t>
            </a:r>
          </a:p>
          <a:p>
            <a:pPr lvl="1"/>
            <a:r>
              <a:rPr lang="en-US" sz="1800" dirty="0"/>
              <a:t>Needs to be installed on Windows</a:t>
            </a:r>
          </a:p>
          <a:p>
            <a:r>
              <a:rPr lang="en-US" sz="2000" dirty="0"/>
              <a:t>Sync RC resources to local computer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lvl="1"/>
            <a:r>
              <a:rPr lang="en-US" sz="1800" dirty="0">
                <a:latin typeface="Helvetica"/>
                <a:cs typeface="Helvetica"/>
              </a:rPr>
              <a:t>Flags: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82A99-6C24-B3D4-F2E7-FCF7D0F62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E3A22-2229-F686-B848-47C0BB69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A7CA1-B029-DD2F-8CFD-5FD5B55F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F525C2-C31F-855E-A1F1-4352382D8ED9}"/>
              </a:ext>
            </a:extLst>
          </p:cNvPr>
          <p:cNvSpPr txBox="1"/>
          <p:nvPr/>
        </p:nvSpPr>
        <p:spPr>
          <a:xfrm>
            <a:off x="1173743" y="4224014"/>
            <a:ext cx="955256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</a:t>
            </a:r>
            <a:r>
              <a:rPr lang="en-US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-av &lt;username&gt;@dtn23.rc.colorado.edu:&lt;remote-path&gt; &lt;local-path&gt;  </a:t>
            </a:r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1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55874-8D6A-A1EB-6B73-36C0095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</a:t>
            </a:r>
            <a:r>
              <a:rPr lang="en-US" dirty="0" err="1">
                <a:latin typeface="Helvetica Light"/>
              </a:rPr>
              <a:t>Rclone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04474-5F96-050C-6288-CAEEFDC0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Rclone</a:t>
            </a:r>
            <a:r>
              <a:rPr lang="en-US" dirty="0"/>
              <a:t> is a command line tool used to manage files on cloud storage.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sz="2000" dirty="0"/>
              <a:t>It is compatible with all major cloud storage solutions</a:t>
            </a:r>
          </a:p>
          <a:p>
            <a:pPr lvl="1"/>
            <a:r>
              <a:rPr lang="en-US" sz="1800" dirty="0"/>
              <a:t>Supported by over 40 cloud storage products! </a:t>
            </a:r>
          </a:p>
          <a:p>
            <a:r>
              <a:rPr lang="en-US" sz="2000" dirty="0"/>
              <a:t>Created as a cloud equivalent to the UNIX commands:</a:t>
            </a:r>
          </a:p>
          <a:p>
            <a:pPr lvl="1"/>
            <a:r>
              <a:rPr lang="en-US" sz="1800" dirty="0" err="1"/>
              <a:t>rsync</a:t>
            </a:r>
            <a:r>
              <a:rPr lang="en-US" sz="1800" dirty="0"/>
              <a:t>, cp, mv, mount, ls, </a:t>
            </a:r>
            <a:r>
              <a:rPr lang="en-US" sz="1800" dirty="0" err="1"/>
              <a:t>ncdu</a:t>
            </a:r>
            <a:r>
              <a:rPr lang="en-US" sz="1800" dirty="0"/>
              <a:t>, tree, rm, and cat</a:t>
            </a:r>
          </a:p>
          <a:p>
            <a:r>
              <a:rPr lang="en-US" sz="2000" dirty="0"/>
              <a:t>Needs to be downloaded on your local machine</a:t>
            </a:r>
          </a:p>
          <a:p>
            <a:r>
              <a:rPr lang="en-US" sz="2000" dirty="0"/>
              <a:t>Requires a more involved setup process but works great!</a:t>
            </a:r>
          </a:p>
          <a:p>
            <a:pPr lvl="1"/>
            <a:r>
              <a:rPr lang="en-US" dirty="0">
                <a:latin typeface="Helvetica"/>
                <a:cs typeface="Helvetica" pitchFamily="2" charset="0"/>
                <a:hlinkClick r:id="rId2"/>
              </a:rPr>
              <a:t>https://curc.readthedocs.io/en/latest/compute/data-transfer.html#rclone</a:t>
            </a:r>
            <a:r>
              <a:rPr lang="en-US" dirty="0">
                <a:solidFill>
                  <a:srgbClr val="404040"/>
                </a:solidFill>
                <a:latin typeface="Lato" panose="020F0502020204030203" pitchFamily="34" charset="0"/>
                <a:cs typeface="Helvetica" pitchFamily="2" charset="0"/>
              </a:rPr>
              <a:t> 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E7D59-969D-9A4E-CD94-B815D8F8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E3C28-B3CA-6CCE-7CBC-0030E380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9608-F64D-92CB-A064-FEB787CE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F62C6A-CADD-0B94-8FD6-D905E06AE791}"/>
              </a:ext>
            </a:extLst>
          </p:cNvPr>
          <p:cNvSpPr txBox="1"/>
          <p:nvPr/>
        </p:nvSpPr>
        <p:spPr>
          <a:xfrm>
            <a:off x="1137445" y="5265589"/>
            <a:ext cx="4983480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rclone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SFMono-Regular"/>
              </a:rPr>
              <a:t> copy rclonetest.csv aws_s3:testbucket/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180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5B64-4059-3285-8EFB-14DABF6C6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The 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F9D6-B1F2-379E-9C65-B4C4A0559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359"/>
            <a:ext cx="9212249" cy="4414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PetaLibrary</a:t>
            </a:r>
            <a:r>
              <a:rPr lang="en-US" dirty="0"/>
              <a:t> is a CU Boulder Research Computing service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Expands the amount of storage space available to you</a:t>
            </a:r>
          </a:p>
          <a:p>
            <a:pPr lvl="1"/>
            <a:r>
              <a:rPr lang="en-US" dirty="0"/>
              <a:t>Confidential data should not be stored on </a:t>
            </a:r>
            <a:r>
              <a:rPr lang="en-US" dirty="0" err="1"/>
              <a:t>PetaLibrary</a:t>
            </a:r>
            <a:r>
              <a:rPr lang="en-US" dirty="0"/>
              <a:t>!!</a:t>
            </a:r>
          </a:p>
          <a:p>
            <a:r>
              <a:rPr lang="en-US" dirty="0"/>
              <a:t>Aims to work seamlessly with all RC resources </a:t>
            </a:r>
          </a:p>
          <a:p>
            <a:r>
              <a:rPr lang="en-US" dirty="0"/>
              <a:t>Supports the storage, archival, and sharing of data </a:t>
            </a:r>
          </a:p>
          <a:p>
            <a:r>
              <a:rPr lang="en-US" dirty="0"/>
              <a:t>Available at a subsidized cost for researchers affiliated with University of Colorado </a:t>
            </a:r>
          </a:p>
          <a:p>
            <a:r>
              <a:rPr lang="en-US" dirty="0"/>
              <a:t>New customer’s initial upper limit:</a:t>
            </a:r>
          </a:p>
          <a:p>
            <a:pPr lvl="1"/>
            <a:r>
              <a:rPr lang="en-US" dirty="0"/>
              <a:t>200 TB for Active storage (available to compute resources)</a:t>
            </a:r>
          </a:p>
          <a:p>
            <a:pPr lvl="1"/>
            <a:r>
              <a:rPr lang="en-US" dirty="0"/>
              <a:t>100 TB for Archive storage (</a:t>
            </a:r>
            <a:r>
              <a:rPr lang="en-US" dirty="0">
                <a:solidFill>
                  <a:srgbClr val="FF0000"/>
                </a:solidFill>
              </a:rPr>
              <a:t>not </a:t>
            </a:r>
            <a:r>
              <a:rPr lang="en-US" dirty="0"/>
              <a:t>available to compute resources)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34A0C-9A3A-EC9A-D90A-DDAD4A618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190F6-D330-E88E-5829-73036E62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5FB5F-F63E-3A10-9012-E60C36D2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7836243" cy="919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sz="4400" dirty="0"/>
              <a:t>Command Line Data Transfer on CURC Resources</a:t>
            </a:r>
            <a:endParaRPr sz="4400"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997089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E2605-18FB-6BB6-00BB-A7C3E7C800DF}"/>
              </a:ext>
            </a:extLst>
          </p:cNvPr>
          <p:cNvSpPr txBox="1"/>
          <p:nvPr/>
        </p:nvSpPr>
        <p:spPr>
          <a:xfrm>
            <a:off x="515574" y="4674018"/>
            <a:ext cx="1137162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hlinkClick r:id="rId5"/>
              </a:rPr>
              <a:t>https://github.com/ResearchComputing/command_line_data_transfer_primer</a:t>
            </a:r>
            <a:r>
              <a:rPr lang="en-US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Survey: </a:t>
            </a:r>
            <a:r>
              <a:rPr lang="en-US" sz="2500" dirty="0">
                <a:hlinkClick r:id="rId6"/>
              </a:rPr>
              <a:t>http://tinyurl.com/curc-survey18</a:t>
            </a:r>
            <a:r>
              <a:rPr lang="en-US" sz="2500" dirty="0"/>
              <a:t> </a:t>
            </a:r>
          </a:p>
        </p:txBody>
      </p:sp>
      <p:pic>
        <p:nvPicPr>
          <p:cNvPr id="6" name="Picture 5" descr="A qr code with black squares&#10;&#10;Description automatically generated">
            <a:extLst>
              <a:ext uri="{FF2B5EF4-FFF2-40B4-BE49-F238E27FC236}">
                <a16:creationId xmlns:a16="http://schemas.microsoft.com/office/drawing/2014/main" id="{E12CEF4C-A7FD-1017-2FE7-4072182F44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926" y="1541494"/>
            <a:ext cx="3045321" cy="30169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E038F-5E34-1999-DA1C-574D9272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A79AE4-08AC-B029-D282-4662A2C6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73B7-33F1-F989-205B-D1AC968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ight"/>
              </a:rPr>
              <a:t>Command line option - mounting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A3A1B-12B1-88CC-B5FF-1AAED7528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797"/>
            <a:ext cx="10515600" cy="44859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Mounting is the process of attaching a file system to a directory on another system.</a:t>
            </a:r>
            <a:endParaRPr lang="en-US" sz="1000" dirty="0"/>
          </a:p>
          <a:p>
            <a:r>
              <a:rPr lang="en-US" dirty="0"/>
              <a:t>SSHFS (secure shell filesystem)</a:t>
            </a:r>
          </a:p>
          <a:p>
            <a:pPr lvl="1"/>
            <a:r>
              <a:rPr lang="en-US" dirty="0"/>
              <a:t>Needs to be installed on Mac and Windows (available on most Linux distributions)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To unmount (often necessary when disconnected)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SMB (</a:t>
            </a:r>
            <a:r>
              <a:rPr lang="en-US" b="1" u="sng" dirty="0">
                <a:solidFill>
                  <a:srgbClr val="FF0000"/>
                </a:solidFill>
              </a:rPr>
              <a:t>Only available for </a:t>
            </a:r>
            <a:r>
              <a:rPr lang="en-US" b="1" u="sng" dirty="0" err="1">
                <a:solidFill>
                  <a:srgbClr val="FF0000"/>
                </a:solidFill>
              </a:rPr>
              <a:t>PetaLibrary</a:t>
            </a:r>
            <a:r>
              <a:rPr lang="en-US" b="1" u="sng" dirty="0">
                <a:solidFill>
                  <a:srgbClr val="FF0000"/>
                </a:solidFill>
              </a:rPr>
              <a:t> allocations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Built into all major operating systems </a:t>
            </a:r>
          </a:p>
          <a:p>
            <a:pPr lvl="1"/>
            <a:r>
              <a:rPr lang="en-US" dirty="0"/>
              <a:t>You need to be on the campus network or VPN!</a:t>
            </a:r>
          </a:p>
          <a:p>
            <a:pPr lvl="1"/>
            <a:r>
              <a:rPr lang="en-US" dirty="0"/>
              <a:t>Contact us if you want to use this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745FF-9F56-F5A4-E744-BD2DA814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E279C-9E8F-27F2-77F4-FF0BEBCA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16946-8AC7-E7BD-66B1-5385A6ED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3029E-6513-D82B-03AF-6881D853D734}"/>
              </a:ext>
            </a:extLst>
          </p:cNvPr>
          <p:cNvSpPr txBox="1"/>
          <p:nvPr/>
        </p:nvSpPr>
        <p:spPr>
          <a:xfrm>
            <a:off x="1666680" y="2912076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sshfs &lt;username&gt;@dtn23.rc.colorado.edu:&lt;path&gt; &lt;local-mountpoint&gt;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9EFD89-8B36-0FD3-E973-46E95B997F66}"/>
              </a:ext>
            </a:extLst>
          </p:cNvPr>
          <p:cNvSpPr txBox="1"/>
          <p:nvPr/>
        </p:nvSpPr>
        <p:spPr>
          <a:xfrm>
            <a:off x="1666679" y="3859992"/>
            <a:ext cx="83455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/>
              </a:rPr>
              <a:t>unmount –f &lt;local-mountpoint&gt;</a:t>
            </a:r>
          </a:p>
        </p:txBody>
      </p:sp>
    </p:spTree>
    <p:extLst>
      <p:ext uri="{BB962C8B-B14F-4D97-AF65-F5344CB8AC3E}">
        <p14:creationId xmlns:p14="http://schemas.microsoft.com/office/powerpoint/2010/main" val="2755125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B876-ABD4-3A2B-46C5-F921265E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342" y="2766218"/>
            <a:ext cx="6135116" cy="1325563"/>
          </a:xfrm>
        </p:spPr>
        <p:txBody>
          <a:bodyPr/>
          <a:lstStyle/>
          <a:p>
            <a:r>
              <a:rPr lang="en-US" dirty="0"/>
              <a:t>GUI based options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D1DA4-B360-FF49-AA59-89B1B9C9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B1EDF-5DDA-C006-DEA7-930506BB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8FD80-E35B-E957-28B9-82A259CD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44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4317"/>
            <a:ext cx="10515600" cy="3754437"/>
          </a:xfrm>
        </p:spPr>
        <p:txBody>
          <a:bodyPr/>
          <a:lstStyle/>
          <a:p>
            <a:r>
              <a:rPr lang="en-US" dirty="0"/>
              <a:t>No command line required!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http://ondemand-rmacc.rc.colorado.edu/</a:t>
            </a:r>
            <a:r>
              <a:rPr lang="en-US" dirty="0"/>
              <a:t> </a:t>
            </a:r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option - 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"/>
                <a:cs typeface="Helvetica"/>
              </a:rPr>
              <a:t>Globus is a service that allows for users to reliably move, share, and discover data</a:t>
            </a:r>
          </a:p>
          <a:p>
            <a:r>
              <a:rPr lang="en-US" dirty="0">
                <a:latin typeface="Helvetica"/>
                <a:cs typeface="Helvetica"/>
              </a:rPr>
              <a:t>Command line version is also available </a:t>
            </a:r>
          </a:p>
          <a:p>
            <a:r>
              <a:rPr lang="en-US" dirty="0">
                <a:latin typeface="Helvetica"/>
                <a:cs typeface="Helvetica"/>
              </a:rPr>
              <a:t>Our recommended way to transfer data 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Stable and fast data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or Globus Connect Personal GUI</a:t>
            </a:r>
          </a:p>
          <a:p>
            <a:r>
              <a:rPr lang="en-US" dirty="0">
                <a:latin typeface="Helvetica"/>
                <a:cs typeface="Helvetica"/>
              </a:rPr>
              <a:t>Supported on all major operating systems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Works well with cloud storage providers</a:t>
            </a:r>
          </a:p>
          <a:p>
            <a:r>
              <a:rPr lang="en-US" dirty="0">
                <a:latin typeface="Helvetica"/>
                <a:cs typeface="Helvetica"/>
              </a:rPr>
              <a:t>Documentation: </a:t>
            </a:r>
            <a:r>
              <a:rPr lang="en-US" dirty="0">
                <a:latin typeface="Helvetica"/>
                <a:cs typeface="Helvetica"/>
                <a:hlinkClick r:id="rId2"/>
              </a:rPr>
              <a:t>https://curc.readthedocs.io/en/latest/compute/data-transfer.html?highlight=Globus#globus-transfers</a:t>
            </a:r>
            <a:r>
              <a:rPr lang="en-US" dirty="0">
                <a:latin typeface="Helvetica"/>
                <a:cs typeface="Helvetica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378" y="2595174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RC Users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Send a request and a list of the users to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dirty="0">
              <a:latin typeface="Helvetica"/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RC will place the chosen users in your Linux group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Allows them to see your scratch and project directories</a:t>
            </a:r>
          </a:p>
          <a:p>
            <a:pPr lvl="3"/>
            <a:r>
              <a:rPr lang="en-US" dirty="0">
                <a:latin typeface="Helvetica"/>
                <a:cs typeface="Helvetica"/>
              </a:rPr>
              <a:t>You can set permissions in the space, so items are hidden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On-premise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/>
              <a:t>Data sharing is only available if you have a </a:t>
            </a:r>
            <a:r>
              <a:rPr lang="en-US" dirty="0" err="1"/>
              <a:t>PetaLibrary</a:t>
            </a:r>
            <a:r>
              <a:rPr lang="en-US" dirty="0"/>
              <a:t> allocation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Data transfer is done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See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3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and feedback</a:t>
            </a:r>
            <a:endParaRPr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/>
          </a:p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000" dirty="0">
                <a:solidFill>
                  <a:schemeClr val="tx1"/>
                </a:solidFill>
              </a:rPr>
              <a:t>Survey: </a:t>
            </a:r>
            <a:r>
              <a:rPr lang="en-US" sz="30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lang="en-US" sz="30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</a:endParaRPr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endParaRPr lang="en-US" sz="3200" dirty="0"/>
          </a:p>
          <a:p>
            <a:pPr marL="0" indent="0">
              <a:lnSpc>
                <a:spcPct val="200000"/>
              </a:lnSpc>
              <a:spcBef>
                <a:spcPts val="800"/>
              </a:spcBef>
              <a:buSzPts val="1100"/>
              <a:buNone/>
            </a:pPr>
            <a:r>
              <a:rPr lang="en-US" sz="3200" dirty="0"/>
              <a:t>Slides: </a:t>
            </a:r>
            <a:r>
              <a:rPr lang="en-US" sz="3200" dirty="0">
                <a:hlinkClick r:id="rId4"/>
              </a:rPr>
              <a:t>https://github.com/ResearchComputing/command_line_data_transfer_primer</a:t>
            </a:r>
            <a:r>
              <a:rPr lang="en-US" sz="3200" dirty="0"/>
              <a:t> </a:t>
            </a: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0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471" y="1458000"/>
            <a:ext cx="3485057" cy="345258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5CE637-9CF4-FD82-8A06-9DB32738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E2952-A5DD-8266-DDE0-6D548FA9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and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Ways to access your data </a:t>
            </a:r>
          </a:p>
          <a:p>
            <a:r>
              <a:rPr lang="en-US" dirty="0">
                <a:latin typeface="Helvetica"/>
                <a:cs typeface="Helvetica"/>
              </a:rPr>
              <a:t>Data transfer using the command line</a:t>
            </a:r>
          </a:p>
          <a:p>
            <a:r>
              <a:rPr lang="en-US" dirty="0">
                <a:latin typeface="Helvetica"/>
                <a:cs typeface="Helvetica"/>
              </a:rPr>
              <a:t>Data transfer using Open OnDemand</a:t>
            </a:r>
          </a:p>
          <a:p>
            <a:r>
              <a:rPr lang="en-US" dirty="0">
                <a:latin typeface="Helvetica"/>
                <a:cs typeface="Helvetica"/>
              </a:rPr>
              <a:t>Data transfer using </a:t>
            </a:r>
            <a:r>
              <a:rPr lang="en-US" dirty="0"/>
              <a:t>Globus 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Accessing Data on RC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8018"/>
            <a:ext cx="10515600" cy="35812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/>
              <a:t>When you use RC resources the data is not on your local machine </a:t>
            </a:r>
          </a:p>
          <a:p>
            <a:r>
              <a:rPr lang="en-US" sz="2600" dirty="0"/>
              <a:t>Ways to access the data from your local machine</a:t>
            </a:r>
          </a:p>
          <a:p>
            <a:pPr lvl="1"/>
            <a:r>
              <a:rPr lang="en-US" sz="2600" dirty="0"/>
              <a:t>Command line (a variety of tools)</a:t>
            </a:r>
          </a:p>
          <a:p>
            <a:pPr lvl="1"/>
            <a:r>
              <a:rPr lang="en-US" sz="2600" dirty="0"/>
              <a:t>Open OnDemand (straightforward GUI)</a:t>
            </a:r>
          </a:p>
          <a:p>
            <a:pPr lvl="1"/>
            <a:r>
              <a:rPr lang="en-US" sz="2600" dirty="0"/>
              <a:t>Globus (GUI with some set up required)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566"/>
            <a:ext cx="10515600" cy="42673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If you don’t need a </a:t>
            </a:r>
            <a:r>
              <a:rPr lang="en-US" i="1" dirty="0">
                <a:latin typeface="Helvetica"/>
                <a:cs typeface="Helvetica"/>
              </a:rPr>
              <a:t>fancy</a:t>
            </a:r>
            <a:r>
              <a:rPr lang="en-US" dirty="0">
                <a:latin typeface="Helvetica"/>
                <a:cs typeface="Helvetica"/>
              </a:rPr>
              <a:t> GUI</a:t>
            </a:r>
          </a:p>
          <a:p>
            <a:r>
              <a:rPr lang="en-US" dirty="0">
                <a:latin typeface="Helvetica"/>
                <a:cs typeface="Helvetica"/>
              </a:rPr>
              <a:t>Provides a larger variety of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RCLONE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>
                <a:latin typeface="Helvetica"/>
                <a:cs typeface="Helvetica"/>
              </a:rPr>
              <a:t>The tools provided can improve your data workflow (more on this later)</a:t>
            </a:r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119B8-DCB0-C068-5767-7EE1B6322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Filesystem 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34E80-8DE0-9E6F-1A61-91748E46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ED55-5535-05C8-F25F-AB42837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17834-A4BC-4784-D0F3-EA9FE855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Google Shape;722;p57">
            <a:extLst>
              <a:ext uri="{FF2B5EF4-FFF2-40B4-BE49-F238E27FC236}">
                <a16:creationId xmlns:a16="http://schemas.microsoft.com/office/drawing/2014/main" id="{3E9519EF-0706-E29A-AE4E-933724D5A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2403392"/>
              </p:ext>
            </p:extLst>
          </p:nvPr>
        </p:nvGraphicFramePr>
        <p:xfrm>
          <a:off x="859125" y="1690830"/>
          <a:ext cx="10519192" cy="400634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3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542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Small important data 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 frequently 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Medium sized important data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Backed up, but less frequently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data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Can be shared with others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Fast Data transfer to compute nodes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lang="en-US" sz="18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backed up!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Purged after 90 days!</a:t>
                      </a: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 gridSpan="3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Filesystem documentation: 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  <a:hlinkClick r:id="rId2"/>
                        </a:rPr>
                        <a:t>https://curc.readthedocs.io/en/latest/compute/filesystems.html</a:t>
                      </a: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3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4F4B34-DE83-5FE5-5279-B0CE1A0EB66E}"/>
              </a:ext>
            </a:extLst>
          </p:cNvPr>
          <p:cNvSpPr txBox="1"/>
          <p:nvPr/>
        </p:nvSpPr>
        <p:spPr>
          <a:xfrm>
            <a:off x="838200" y="5215942"/>
            <a:ext cx="10643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Documentation: </a:t>
            </a:r>
            <a:r>
              <a:rPr lang="en-US" dirty="0">
                <a:hlinkClick r:id="rId2"/>
              </a:rPr>
              <a:t>https://curc.readthedocs.io/en/latest/compute/filesystems.html#file-permissions-ownership-and-group-membership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99E19-2B3B-0AA3-A9D1-3BB66D09A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use the command 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F2EC0-50CC-4563-0BB4-70C269F3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On our system every CU Boulder and CSU user can utilize SSH</a:t>
            </a:r>
          </a:p>
          <a:p>
            <a:pPr lvl="1"/>
            <a:r>
              <a:rPr lang="en-US" sz="2400" dirty="0"/>
              <a:t>Necessary for data transfers to your local machine</a:t>
            </a:r>
          </a:p>
          <a:p>
            <a:r>
              <a:rPr lang="en-US" sz="2800" dirty="0"/>
              <a:t>AMC users can request SSH access:</a:t>
            </a:r>
          </a:p>
          <a:p>
            <a:pPr lvl="1"/>
            <a:r>
              <a:rPr lang="en-US" sz="2400" dirty="0">
                <a:hlinkClick r:id="rId2"/>
              </a:rPr>
              <a:t>https://curc.readthedocs.io/en/latest/access/amc-access.html</a:t>
            </a:r>
            <a:r>
              <a:rPr lang="en-US" sz="2400" dirty="0"/>
              <a:t> </a:t>
            </a:r>
          </a:p>
          <a:p>
            <a:r>
              <a:rPr lang="en-US" sz="2800" dirty="0"/>
              <a:t>ACCESS users (individuals from the RMACC community) cannot SSH into our resources right now</a:t>
            </a:r>
          </a:p>
          <a:p>
            <a:pPr lvl="1"/>
            <a:r>
              <a:rPr lang="en-US" sz="2400" dirty="0"/>
              <a:t>We are working on this, but it is difficult!</a:t>
            </a:r>
          </a:p>
          <a:p>
            <a:pPr lvl="1"/>
            <a:r>
              <a:rPr lang="en-US" sz="2400" dirty="0"/>
              <a:t>Unfortunately, this means the tutorial will not work with CURC resources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9785A-BAB1-04DB-6816-97EB3FAD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84C49-CAC2-A2B9-EB35-BD82EC831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4940F-95FC-B841-945F-3CEFC7A6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2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77BA-5716-5AD7-91DC-BF1B9EC0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on a login node!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BD97B-4C53-2439-AB71-292E323EB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3/20/24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7A6DF-8EA1-A19E-F6B6-783809F0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Data Transfer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63D32-3063-0739-8445-62BF8D3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2C020-D4B8-EBCE-13B6-12C216BE97B4}"/>
              </a:ext>
            </a:extLst>
          </p:cNvPr>
          <p:cNvSpPr txBox="1"/>
          <p:nvPr/>
        </p:nvSpPr>
        <p:spPr>
          <a:xfrm>
            <a:off x="1064677" y="3167390"/>
            <a:ext cx="9310254" cy="5232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8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</a:t>
            </a:r>
            <a:r>
              <a:rPr lang="en-US" sz="28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login.rc.colorado.edu</a:t>
            </a:r>
            <a:endParaRPr lang="en-US" sz="2800" dirty="0">
              <a:solidFill>
                <a:schemeClr val="accent5"/>
              </a:solidFill>
              <a:latin typeface="Consolas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20093</TotalTime>
  <Words>1784</Words>
  <Application>Microsoft Macintosh PowerPoint</Application>
  <PresentationFormat>Widescreen</PresentationFormat>
  <Paragraphs>321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Andale Mono</vt:lpstr>
      <vt:lpstr>Arial</vt:lpstr>
      <vt:lpstr>Calibri</vt:lpstr>
      <vt:lpstr>Consolas</vt:lpstr>
      <vt:lpstr>Helvetica</vt:lpstr>
      <vt:lpstr>Helvetica Light</vt:lpstr>
      <vt:lpstr>Helvetica Neue</vt:lpstr>
      <vt:lpstr>Lato</vt:lpstr>
      <vt:lpstr>SFMono-Regular</vt:lpstr>
      <vt:lpstr>Slack-Lato</vt:lpstr>
      <vt:lpstr>Office Theme</vt:lpstr>
      <vt:lpstr>Command Line Data Transfer on CURC Resources</vt:lpstr>
      <vt:lpstr>Command Line Data Transfer on CURC Resources</vt:lpstr>
      <vt:lpstr>Learning Objectives and Outline</vt:lpstr>
      <vt:lpstr>Accessing Data on RC Resources</vt:lpstr>
      <vt:lpstr>Access through the Command Line</vt:lpstr>
      <vt:lpstr>General Filesystem Structure</vt:lpstr>
      <vt:lpstr>Unix Groups</vt:lpstr>
      <vt:lpstr>Who can use the command line?</vt:lpstr>
      <vt:lpstr>Let’s get on a login node!</vt:lpstr>
      <vt:lpstr>RC Filesystem Map</vt:lpstr>
      <vt:lpstr>Basic Navigation Commands</vt:lpstr>
      <vt:lpstr>RC endpoints</vt:lpstr>
      <vt:lpstr>RC Data transfer nodes (DTNs)</vt:lpstr>
      <vt:lpstr>Which endpoint should I use?</vt:lpstr>
      <vt:lpstr>Command line option - SCP</vt:lpstr>
      <vt:lpstr>Command line option - SFTP</vt:lpstr>
      <vt:lpstr>Command line option - Rsync</vt:lpstr>
      <vt:lpstr>Command line option - Rclone</vt:lpstr>
      <vt:lpstr>The PetaLibrary</vt:lpstr>
      <vt:lpstr>Command line option - mounting</vt:lpstr>
      <vt:lpstr>GUI based options</vt:lpstr>
      <vt:lpstr>GUI option - Open OnDemand</vt:lpstr>
      <vt:lpstr>GUI option - Globus</vt:lpstr>
      <vt:lpstr>Sharing Data</vt:lpstr>
      <vt:lpstr>Globus Shared Endpoints</vt:lpstr>
      <vt:lpstr>Survey and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Brandon Reyes</cp:lastModifiedBy>
  <cp:revision>645</cp:revision>
  <dcterms:created xsi:type="dcterms:W3CDTF">2019-04-12T06:07:02Z</dcterms:created>
  <dcterms:modified xsi:type="dcterms:W3CDTF">2024-03-19T17:19:45Z</dcterms:modified>
</cp:coreProperties>
</file>

<file path=docProps/thumbnail.jpeg>
</file>